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Microsoft_Formel-Editor1.bin" ContentType="application/vnd.openxmlformats-officedocument.oleObject"/>
  <Override PartName="/ppt/embeddings/Microsoft_Formel-Editor2.bin" ContentType="application/vnd.openxmlformats-officedocument.oleObject"/>
  <Override PartName="/ppt/embeddings/Microsoft_Formel-Editor3.bin" ContentType="application/vnd.openxmlformats-officedocument.oleObject"/>
  <Override PartName="/ppt/embeddings/Microsoft_Formel-Editor4.bin" ContentType="application/vnd.openxmlformats-officedocument.oleObject"/>
  <Override PartName="/ppt/embeddings/Microsoft_Formel-Editor5.bin" ContentType="application/vnd.openxmlformats-officedocument.oleObject"/>
  <Override PartName="/ppt/embeddings/Microsoft_Formel-Editor6.bin" ContentType="application/vnd.openxmlformats-officedocument.oleObject"/>
  <Override PartName="/ppt/embeddings/Microsoft_Formel-Editor7.bin" ContentType="application/vnd.openxmlformats-officedocument.oleObject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Microsoft_Formel-Editor8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Microsoft_Formel-Editor9.bin" ContentType="application/vnd.openxmlformats-officedocument.oleObject"/>
  <Override PartName="/ppt/embeddings/Microsoft_Formel-Editor10.bin" ContentType="application/vnd.openxmlformats-officedocument.oleObject"/>
  <Override PartName="/ppt/embeddings/Microsoft_Formel-Editor11.bin" ContentType="application/vnd.openxmlformats-officedocument.oleObject"/>
  <Override PartName="/ppt/embeddings/Microsoft_Formel-Editor12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91" r:id="rId3"/>
    <p:sldId id="274" r:id="rId4"/>
    <p:sldId id="292" r:id="rId5"/>
    <p:sldId id="293" r:id="rId6"/>
    <p:sldId id="294" r:id="rId7"/>
    <p:sldId id="295" r:id="rId8"/>
    <p:sldId id="296" r:id="rId9"/>
    <p:sldId id="297" r:id="rId10"/>
    <p:sldId id="278" r:id="rId11"/>
    <p:sldId id="277" r:id="rId12"/>
    <p:sldId id="290" r:id="rId13"/>
    <p:sldId id="280" r:id="rId14"/>
    <p:sldId id="281" r:id="rId15"/>
    <p:sldId id="282" r:id="rId16"/>
    <p:sldId id="286" r:id="rId17"/>
    <p:sldId id="287" r:id="rId18"/>
    <p:sldId id="288" r:id="rId19"/>
    <p:sldId id="289" r:id="rId20"/>
    <p:sldId id="285" r:id="rId21"/>
    <p:sldId id="261" r:id="rId22"/>
    <p:sldId id="273" r:id="rId23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 autoAdjust="0"/>
    <p:restoredTop sz="90700" autoAdjust="0"/>
  </p:normalViewPr>
  <p:slideViewPr>
    <p:cSldViewPr snapToGrid="0" showGuides="1">
      <p:cViewPr>
        <p:scale>
          <a:sx n="108" d="100"/>
          <a:sy n="108" d="100"/>
        </p:scale>
        <p:origin x="-1504" y="-160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4" Type="http://schemas.openxmlformats.org/officeDocument/2006/relationships/image" Target="../media/image47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wmf"/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7" Type="http://schemas.openxmlformats.org/officeDocument/2006/relationships/image" Target="../media/image66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1.wmf"/><Relationship Id="rId6" Type="http://schemas.openxmlformats.org/officeDocument/2006/relationships/image" Target="../media/image72.wmf"/><Relationship Id="rId7" Type="http://schemas.openxmlformats.org/officeDocument/2006/relationships/image" Target="../media/image73.wmf"/><Relationship Id="rId1" Type="http://schemas.openxmlformats.org/officeDocument/2006/relationships/image" Target="../media/image67.wmf"/><Relationship Id="rId2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4" Type="http://schemas.openxmlformats.org/officeDocument/2006/relationships/image" Target="../media/image66.wmf"/><Relationship Id="rId5" Type="http://schemas.openxmlformats.org/officeDocument/2006/relationships/image" Target="../media/image74.wmf"/><Relationship Id="rId1" Type="http://schemas.openxmlformats.org/officeDocument/2006/relationships/image" Target="../media/image68.wmf"/><Relationship Id="rId2" Type="http://schemas.openxmlformats.org/officeDocument/2006/relationships/image" Target="../media/image6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Formel-Editor5.bin"/><Relationship Id="rId12" Type="http://schemas.openxmlformats.org/officeDocument/2006/relationships/image" Target="../media/image30.emf"/><Relationship Id="rId13" Type="http://schemas.openxmlformats.org/officeDocument/2006/relationships/oleObject" Target="../embeddings/Microsoft_Formel-Editor6.bin"/><Relationship Id="rId14" Type="http://schemas.openxmlformats.org/officeDocument/2006/relationships/image" Target="../media/image31.emf"/><Relationship Id="rId15" Type="http://schemas.openxmlformats.org/officeDocument/2006/relationships/oleObject" Target="../embeddings/Microsoft_Formel-Editor7.bin"/><Relationship Id="rId16" Type="http://schemas.openxmlformats.org/officeDocument/2006/relationships/image" Target="../media/image3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26.emf"/><Relationship Id="rId5" Type="http://schemas.openxmlformats.org/officeDocument/2006/relationships/oleObject" Target="../embeddings/Microsoft_Formel-Editor2.bin"/><Relationship Id="rId6" Type="http://schemas.openxmlformats.org/officeDocument/2006/relationships/image" Target="../media/image27.emf"/><Relationship Id="rId7" Type="http://schemas.openxmlformats.org/officeDocument/2006/relationships/oleObject" Target="../embeddings/Microsoft_Formel-Editor3.bin"/><Relationship Id="rId8" Type="http://schemas.openxmlformats.org/officeDocument/2006/relationships/image" Target="../media/image28.emf"/><Relationship Id="rId9" Type="http://schemas.openxmlformats.org/officeDocument/2006/relationships/oleObject" Target="../embeddings/Microsoft_Formel-Editor4.bin"/><Relationship Id="rId10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oleObject" Target="../embeddings/Microsoft_Formel-Editor8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46.wmf"/><Relationship Id="rId10" Type="http://schemas.openxmlformats.org/officeDocument/2006/relationships/oleObject" Target="../embeddings/oleObject7.bin"/><Relationship Id="rId11" Type="http://schemas.openxmlformats.org/officeDocument/2006/relationships/image" Target="../media/image4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oleObject" Target="../embeddings/Microsoft_Formel-Editor11.bin"/><Relationship Id="rId13" Type="http://schemas.openxmlformats.org/officeDocument/2006/relationships/image" Target="../media/image50.emf"/><Relationship Id="rId14" Type="http://schemas.openxmlformats.org/officeDocument/2006/relationships/oleObject" Target="../embeddings/Microsoft_Formel-Editor12.bin"/><Relationship Id="rId15" Type="http://schemas.openxmlformats.org/officeDocument/2006/relationships/image" Target="../media/image51.emf"/><Relationship Id="rId16" Type="http://schemas.openxmlformats.org/officeDocument/2006/relationships/image" Target="../media/image5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2.emf"/><Relationship Id="rId4" Type="http://schemas.openxmlformats.org/officeDocument/2006/relationships/oleObject" Target="../embeddings/oleObject8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45.emf"/><Relationship Id="rId8" Type="http://schemas.openxmlformats.org/officeDocument/2006/relationships/oleObject" Target="../embeddings/Microsoft_Formel-Editor9.bin"/><Relationship Id="rId9" Type="http://schemas.openxmlformats.org/officeDocument/2006/relationships/image" Target="../media/image48.emf"/><Relationship Id="rId10" Type="http://schemas.openxmlformats.org/officeDocument/2006/relationships/oleObject" Target="../embeddings/Microsoft_Formel-Editor10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5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oleObject" Target="../embeddings/oleObject10.bin"/><Relationship Id="rId6" Type="http://schemas.openxmlformats.org/officeDocument/2006/relationships/image" Target="../media/image54.w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55.w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56.w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64.wmf"/><Relationship Id="rId13" Type="http://schemas.openxmlformats.org/officeDocument/2006/relationships/oleObject" Target="../embeddings/oleObject19.bin"/><Relationship Id="rId14" Type="http://schemas.openxmlformats.org/officeDocument/2006/relationships/image" Target="../media/image65.wmf"/><Relationship Id="rId15" Type="http://schemas.openxmlformats.org/officeDocument/2006/relationships/oleObject" Target="../embeddings/oleObject20.bin"/><Relationship Id="rId16" Type="http://schemas.openxmlformats.org/officeDocument/2006/relationships/image" Target="../media/image66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60.w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61.w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62.w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63.wm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71.wmf"/><Relationship Id="rId13" Type="http://schemas.openxmlformats.org/officeDocument/2006/relationships/oleObject" Target="../embeddings/oleObject26.bin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72.w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73.wmf"/><Relationship Id="rId18" Type="http://schemas.openxmlformats.org/officeDocument/2006/relationships/oleObject" Target="../embeddings/oleObject29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67.w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68.w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69.w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70.w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wmf"/><Relationship Id="rId12" Type="http://schemas.openxmlformats.org/officeDocument/2006/relationships/oleObject" Target="../embeddings/oleObject35.bin"/><Relationship Id="rId13" Type="http://schemas.openxmlformats.org/officeDocument/2006/relationships/image" Target="../media/image74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0.bin"/><Relationship Id="rId4" Type="http://schemas.openxmlformats.org/officeDocument/2006/relationships/image" Target="../media/image68.w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69.w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70.wmf"/><Relationship Id="rId9" Type="http://schemas.openxmlformats.org/officeDocument/2006/relationships/oleObject" Target="../embeddings/oleObject33.bin"/><Relationship Id="rId10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5" Type="http://schemas.openxmlformats.org/officeDocument/2006/relationships/image" Target="../media/image22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emf"/><Relationship Id="rId5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9772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Internal </a:t>
            </a:r>
            <a:r>
              <a:rPr lang="de-CH" sz="1400" dirty="0" err="1" smtClean="0"/>
              <a:t>supervisors</a:t>
            </a:r>
            <a:r>
              <a:rPr lang="de-CH" sz="1400" dirty="0" smtClean="0"/>
              <a:t>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772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559312"/>
              </p:ext>
            </p:extLst>
          </p:nvPr>
        </p:nvGraphicFramePr>
        <p:xfrm>
          <a:off x="3815843" y="1691065"/>
          <a:ext cx="14795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" name="Formel" r:id="rId3" imgW="850900" imgH="203200" progId="Equation.3">
                  <p:embed/>
                </p:oleObj>
              </mc:Choice>
              <mc:Fallback>
                <p:oleObj name="Formel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5843" y="1691065"/>
                        <a:ext cx="147955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4" name="Gerade Verbindung 53"/>
          <p:cNvCxnSpPr/>
          <p:nvPr/>
        </p:nvCxnSpPr>
        <p:spPr bwMode="auto">
          <a:xfrm>
            <a:off x="1058299" y="278670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1116628" y="530251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61" name="Gerade Verbindung mit Pfeil 60"/>
          <p:cNvCxnSpPr/>
          <p:nvPr/>
        </p:nvCxnSpPr>
        <p:spPr bwMode="auto">
          <a:xfrm>
            <a:off x="3386558" y="5314730"/>
            <a:ext cx="1340512" cy="0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216273"/>
              </p:ext>
            </p:extLst>
          </p:nvPr>
        </p:nvGraphicFramePr>
        <p:xfrm>
          <a:off x="2065291" y="3936704"/>
          <a:ext cx="8620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5" name="Formel" r:id="rId5" imgW="495300" imgH="203200" progId="Equation.3">
                  <p:embed/>
                </p:oleObj>
              </mc:Choice>
              <mc:Fallback>
                <p:oleObj name="Formel" r:id="rId5" imgW="495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291" y="3936704"/>
                        <a:ext cx="8620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966929"/>
              </p:ext>
            </p:extLst>
          </p:nvPr>
        </p:nvGraphicFramePr>
        <p:xfrm>
          <a:off x="885871" y="2925628"/>
          <a:ext cx="3984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6" name="Formel" r:id="rId7" imgW="228600" imgH="203200" progId="Equation.3">
                  <p:embed/>
                </p:oleObj>
              </mc:Choice>
              <mc:Fallback>
                <p:oleObj name="Formel" r:id="rId7" imgW="228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71" y="2925628"/>
                        <a:ext cx="39846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79985"/>
              </p:ext>
            </p:extLst>
          </p:nvPr>
        </p:nvGraphicFramePr>
        <p:xfrm>
          <a:off x="2508689" y="2925037"/>
          <a:ext cx="4206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Formel" r:id="rId9" imgW="241300" imgH="215900" progId="Equation.3">
                  <p:embed/>
                </p:oleObj>
              </mc:Choice>
              <mc:Fallback>
                <p:oleObj name="Formel" r:id="rId9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689" y="2925037"/>
                        <a:ext cx="420687" cy="373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010954"/>
              </p:ext>
            </p:extLst>
          </p:nvPr>
        </p:nvGraphicFramePr>
        <p:xfrm>
          <a:off x="933450" y="5464175"/>
          <a:ext cx="44291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Formel" r:id="rId11" imgW="254000" imgH="203200" progId="Equation.3">
                  <p:embed/>
                </p:oleObj>
              </mc:Choice>
              <mc:Fallback>
                <p:oleObj name="Formel" r:id="rId11" imgW="254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5464175"/>
                        <a:ext cx="442913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966360"/>
              </p:ext>
            </p:extLst>
          </p:nvPr>
        </p:nvGraphicFramePr>
        <p:xfrm>
          <a:off x="2465444" y="5464767"/>
          <a:ext cx="485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9" name="Formel" r:id="rId13" imgW="279400" imgH="215900" progId="Equation.3">
                  <p:embed/>
                </p:oleObj>
              </mc:Choice>
              <mc:Fallback>
                <p:oleObj name="Formel" r:id="rId13" imgW="279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444" y="5464767"/>
                        <a:ext cx="485775" cy="373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95172"/>
              </p:ext>
            </p:extLst>
          </p:nvPr>
        </p:nvGraphicFramePr>
        <p:xfrm>
          <a:off x="3584575" y="5418138"/>
          <a:ext cx="9509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0" name="Formel" r:id="rId15" imgW="546100" imgH="203200" progId="Equation.3">
                  <p:embed/>
                </p:oleObj>
              </mc:Choice>
              <mc:Fallback>
                <p:oleObj name="Formel" r:id="rId15" imgW="546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5418138"/>
                        <a:ext cx="9509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Gerade Verbindung mit Pfeil 67"/>
          <p:cNvCxnSpPr/>
          <p:nvPr/>
        </p:nvCxnSpPr>
        <p:spPr bwMode="auto">
          <a:xfrm>
            <a:off x="1693279" y="3115937"/>
            <a:ext cx="11759" cy="1904836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sp>
        <p:nvSpPr>
          <p:cNvPr id="71" name="Freihandform 70"/>
          <p:cNvSpPr/>
          <p:nvPr/>
        </p:nvSpPr>
        <p:spPr>
          <a:xfrm>
            <a:off x="1728556" y="2197127"/>
            <a:ext cx="4974006" cy="577820"/>
          </a:xfrm>
          <a:custGeom>
            <a:avLst/>
            <a:gdLst>
              <a:gd name="connsiteX0" fmla="*/ 0 w 4974006"/>
              <a:gd name="connsiteY0" fmla="*/ 436721 h 577820"/>
              <a:gd name="connsiteX1" fmla="*/ 2892684 w 4974006"/>
              <a:gd name="connsiteY1" fmla="*/ 1666 h 577820"/>
              <a:gd name="connsiteX2" fmla="*/ 4974006 w 4974006"/>
              <a:gd name="connsiteY2" fmla="*/ 577820 h 5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4006" h="577820">
                <a:moveTo>
                  <a:pt x="0" y="436721"/>
                </a:moveTo>
                <a:cubicBezTo>
                  <a:pt x="1031841" y="207435"/>
                  <a:pt x="2063683" y="-21850"/>
                  <a:pt x="2892684" y="1666"/>
                </a:cubicBezTo>
                <a:cubicBezTo>
                  <a:pt x="3721685" y="25182"/>
                  <a:pt x="4974006" y="577820"/>
                  <a:pt x="4974006" y="577820"/>
                </a:cubicBezTo>
              </a:path>
            </a:pathLst>
          </a:custGeom>
          <a:ln>
            <a:solidFill>
              <a:schemeClr val="tx1"/>
            </a:solidFill>
            <a:prstDash val="dash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1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1" y="268748"/>
            <a:ext cx="5740100" cy="1093615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val="15998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464969"/>
              </p:ext>
            </p:extLst>
          </p:nvPr>
        </p:nvGraphicFramePr>
        <p:xfrm>
          <a:off x="246649" y="4664982"/>
          <a:ext cx="1735565" cy="1073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1" name="Formel" r:id="rId3" imgW="1279800" imgH="776880" progId="Equation.3">
                  <p:embed/>
                </p:oleObj>
              </mc:Choice>
              <mc:Fallback>
                <p:oleObj name="Formel" r:id="rId3" imgW="1279800" imgH="77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49" y="4664982"/>
                        <a:ext cx="1735565" cy="10739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642437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2" name="Formel" r:id="rId5" imgW="786240" imgH="383760" progId="Equation.3">
                  <p:embed/>
                </p:oleObj>
              </mc:Choice>
              <mc:Fallback>
                <p:oleObj name="Formel" r:id="rId5" imgW="78624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889" y="4587768"/>
                        <a:ext cx="12954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665634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3" name="Formel" r:id="rId7" imgW="1737000" imgH="447840" progId="Equation.3">
                  <p:embed/>
                </p:oleObj>
              </mc:Choice>
              <mc:Fallback>
                <p:oleObj name="Formel" r:id="rId7" imgW="1737000" imgH="44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700" y="5506028"/>
                        <a:ext cx="2835275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8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	</a:t>
            </a:r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, </a:t>
            </a:r>
            <a:r>
              <a:rPr lang="de-DE" dirty="0" err="1" smtClean="0"/>
              <a:t>Mot_Alloc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438747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3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would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!</a:t>
            </a:r>
            <a:endParaRPr lang="de-DE" sz="1800" dirty="0" smtClean="0"/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  <a:endParaRPr lang="de-DE" sz="1800" dirty="0" smtClean="0"/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207809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Formel" r:id="rId7" imgW="203200" imgH="393700" progId="Equation.3">
                  <p:embed/>
                </p:oleObj>
              </mc:Choice>
              <mc:Fallback>
                <p:oleObj name="Formel" r:id="rId7" imgW="20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8483" y="3314457"/>
                        <a:ext cx="456571" cy="884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7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8" r="266"/>
          <a:stretch/>
        </p:blipFill>
        <p:spPr>
          <a:xfrm>
            <a:off x="101600" y="1281901"/>
            <a:ext cx="5116818" cy="4916188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936355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Formel" r:id="rId4" imgW="456840" imgH="1032840" progId="Equation.3">
                  <p:embed/>
                </p:oleObj>
              </mc:Choice>
              <mc:Fallback>
                <p:oleObj name="Formel" r:id="rId4" imgW="456840" imgH="103284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141626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372637"/>
              </p:ext>
            </p:extLst>
          </p:nvPr>
        </p:nvGraphicFramePr>
        <p:xfrm>
          <a:off x="2659063" y="2830513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Formel" r:id="rId6" imgW="429480" imgH="1032840" progId="Equation.3">
                  <p:embed/>
                </p:oleObj>
              </mc:Choice>
              <mc:Fallback>
                <p:oleObj name="Formel" r:id="rId6" imgW="429480" imgH="103284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2830513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889000" y="173990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70100" y="280670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526694"/>
              </p:ext>
            </p:extLst>
          </p:nvPr>
        </p:nvGraphicFramePr>
        <p:xfrm>
          <a:off x="5737225" y="3016250"/>
          <a:ext cx="184943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Equation" r:id="rId8" imgW="1066680" imgH="1041120" progId="Equation.3">
                  <p:embed/>
                </p:oleObj>
              </mc:Choice>
              <mc:Fallback>
                <p:oleObj name="Equation" r:id="rId8" imgW="1066680" imgH="104112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225" y="3016250"/>
                        <a:ext cx="1849438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5715000" y="1295400"/>
            <a:ext cx="2959100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parameterization</a:t>
            </a:r>
            <a:r>
              <a:rPr lang="de-DE" dirty="0" smtClean="0"/>
              <a:t>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!</a:t>
            </a:r>
            <a:endParaRPr lang="de-DE" dirty="0"/>
          </a:p>
        </p:txBody>
      </p:sp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432426"/>
              </p:ext>
            </p:extLst>
          </p:nvPr>
        </p:nvGraphicFramePr>
        <p:xfrm>
          <a:off x="5764212" y="5103812"/>
          <a:ext cx="3093337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Formel" r:id="rId10" imgW="2011320" imgH="557640" progId="Equation.3">
                  <p:embed/>
                </p:oleObj>
              </mc:Choice>
              <mc:Fallback>
                <p:oleObj name="Formel" r:id="rId10" imgW="2011320" imgH="55764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2" y="5103812"/>
                        <a:ext cx="3093337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95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588846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631420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82451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635415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4" name="Inhaltsplatzhalter 13" descr="Parameterization_4_HG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8" t="4054" r="10395" b="6749"/>
          <a:stretch/>
        </p:blipFill>
        <p:spPr>
          <a:xfrm>
            <a:off x="382219" y="1342656"/>
            <a:ext cx="4469788" cy="4242376"/>
          </a:xfrm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463754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Formel" r:id="rId4" imgW="456840" imgH="1032840" progId="Equation.3">
                  <p:embed/>
                </p:oleObj>
              </mc:Choice>
              <mc:Fallback>
                <p:oleObj name="Formel" r:id="rId4" imgW="456840" imgH="103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141626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>
            <a:off x="889000" y="1739900"/>
            <a:ext cx="286888" cy="9438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207214"/>
              </p:ext>
            </p:extLst>
          </p:nvPr>
        </p:nvGraphicFramePr>
        <p:xfrm>
          <a:off x="2588510" y="2548315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Formel" r:id="rId6" imgW="429480" imgH="1032840" progId="Equation.3">
                  <p:embed/>
                </p:oleObj>
              </mc:Choice>
              <mc:Fallback>
                <p:oleObj name="Formel" r:id="rId6" imgW="429480" imgH="103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8510" y="2548315"/>
                        <a:ext cx="600075" cy="14081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552172" y="2516266"/>
            <a:ext cx="1036338" cy="7361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189364"/>
              </p:ext>
            </p:extLst>
          </p:nvPr>
        </p:nvGraphicFramePr>
        <p:xfrm>
          <a:off x="6757223" y="1757363"/>
          <a:ext cx="865187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name="Formel" r:id="rId8" imgW="622300" imgH="215900" progId="Equation.3">
                  <p:embed/>
                </p:oleObj>
              </mc:Choice>
              <mc:Fallback>
                <p:oleObj name="Formel" r:id="rId8" imgW="622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223" y="1757363"/>
                        <a:ext cx="865187" cy="29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80536"/>
              </p:ext>
            </p:extLst>
          </p:nvPr>
        </p:nvGraphicFramePr>
        <p:xfrm>
          <a:off x="6737122" y="2498778"/>
          <a:ext cx="21717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Formel" r:id="rId10" imgW="1562100" imgH="838200" progId="Equation.3">
                  <p:embed/>
                </p:oleObj>
              </mc:Choice>
              <mc:Fallback>
                <p:oleObj name="Formel" r:id="rId10" imgW="15621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122" y="2498778"/>
                        <a:ext cx="2171700" cy="1139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701254"/>
              </p:ext>
            </p:extLst>
          </p:nvPr>
        </p:nvGraphicFramePr>
        <p:xfrm>
          <a:off x="6704514" y="5307255"/>
          <a:ext cx="23304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Formel" r:id="rId12" imgW="1676400" imgH="876300" progId="Equation.3">
                  <p:embed/>
                </p:oleObj>
              </mc:Choice>
              <mc:Fallback>
                <p:oleObj name="Formel" r:id="rId12" imgW="16764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514" y="5307255"/>
                        <a:ext cx="2330450" cy="1192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579813"/>
              </p:ext>
            </p:extLst>
          </p:nvPr>
        </p:nvGraphicFramePr>
        <p:xfrm>
          <a:off x="6745913" y="4355697"/>
          <a:ext cx="180022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Formel" r:id="rId14" imgW="1295400" imgH="215900" progId="Equation.3">
                  <p:embed/>
                </p:oleObj>
              </mc:Choice>
              <mc:Fallback>
                <p:oleObj name="Formel" r:id="rId14" imgW="1295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5913" y="4355697"/>
                        <a:ext cx="1800225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Bild 21" descr="Parameterization_HG_VelAcc.eps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r="7548"/>
          <a:stretch/>
        </p:blipFill>
        <p:spPr>
          <a:xfrm>
            <a:off x="211660" y="1049225"/>
            <a:ext cx="6243966" cy="4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1" name="Equation" r:id="rId5" imgW="1523880" imgH="279360" progId="Equation.3">
                  <p:embed/>
                </p:oleObj>
              </mc:Choice>
              <mc:Fallback>
                <p:oleObj name="Equation" r:id="rId5" imgW="1523880" imgH="279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0" y="2105025"/>
                        <a:ext cx="26416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938025" y="5448983"/>
          <a:ext cx="20923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2" name="Equation" r:id="rId7" imgW="1206360" imgH="355320" progId="Equation.3">
                  <p:embed/>
                </p:oleObj>
              </mc:Choice>
              <mc:Fallback>
                <p:oleObj name="Equation" r:id="rId7" imgW="1206360" imgH="3553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025" y="5448983"/>
                        <a:ext cx="2092325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" name="Equation" r:id="rId9" imgW="1117440" imgH="419040" progId="Equation.3">
                  <p:embed/>
                </p:oleObj>
              </mc:Choice>
              <mc:Fallback>
                <p:oleObj name="Equation" r:id="rId9" imgW="1117440" imgH="4190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912" y="3332388"/>
                        <a:ext cx="193675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4" name="Equation" r:id="rId11" imgW="1447560" imgH="279360" progId="Equation.3">
                  <p:embed/>
                </p:oleObj>
              </mc:Choice>
              <mc:Fallback>
                <p:oleObj name="Equation" r:id="rId11" imgW="1447560" imgH="27936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65" y="4919663"/>
                        <a:ext cx="2509838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20480" y="5243286"/>
            <a:ext cx="403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err="1" smtClean="0">
                <a:latin typeface="ETH Light" pitchFamily="2" charset="0"/>
              </a:rPr>
              <a:t>and</a:t>
            </a:r>
            <a:r>
              <a:rPr lang="de-DE" sz="2000" dirty="0" smtClean="0">
                <a:latin typeface="ETH Light" pitchFamily="2" charset="0"/>
              </a:rPr>
              <a:t>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13226" y="5236032"/>
            <a:ext cx="168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1" name="Equation" r:id="rId3" imgW="431640" imgH="711000" progId="Equation.3">
                  <p:embed/>
                </p:oleObj>
              </mc:Choice>
              <mc:Fallback>
                <p:oleObj name="Equation" r:id="rId3" imgW="43164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996" y="3949688"/>
                        <a:ext cx="74771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2" name="Equation" r:id="rId5" imgW="317160" imgH="203040" progId="Equation.3">
                  <p:embed/>
                </p:oleObj>
              </mc:Choice>
              <mc:Fallback>
                <p:oleObj name="Equation" r:id="rId5" imgW="3171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47" y="4775270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3" name="Equation" r:id="rId7" imgW="266400" imgH="203040" progId="Equation.3">
                  <p:embed/>
                </p:oleObj>
              </mc:Choice>
              <mc:Fallback>
                <p:oleObj name="Equation" r:id="rId7" imgW="26640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733" y="2965686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4" name="Equation" r:id="rId9" imgW="304560" imgH="203040" progId="Equation.3">
                  <p:embed/>
                </p:oleObj>
              </mc:Choice>
              <mc:Fallback>
                <p:oleObj name="Equation" r:id="rId9" imgW="30456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3257550"/>
                        <a:ext cx="530225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5" name="Equation" r:id="rId11" imgW="533160" imgH="203040" progId="Equation.3">
                  <p:embed/>
                </p:oleObj>
              </mc:Choice>
              <mc:Fallback>
                <p:oleObj name="Equation" r:id="rId11" imgW="533160" imgH="203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077" y="4177329"/>
                        <a:ext cx="9255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" name="Equation" r:id="rId13" imgW="507960" imgH="203040" progId="Equation.3">
                  <p:embed/>
                </p:oleObj>
              </mc:Choice>
              <mc:Fallback>
                <p:oleObj name="Equation" r:id="rId13" imgW="507960" imgH="203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959" y="3175925"/>
                        <a:ext cx="8794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Equation" r:id="rId15" imgW="406080" imgH="457200" progId="Equation.3">
                  <p:embed/>
                </p:oleObj>
              </mc:Choice>
              <mc:Fallback>
                <p:oleObj name="Equation" r:id="rId15" imgW="406080" imgH="4572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259" y="5516880"/>
                        <a:ext cx="706437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44 C 0.02274 -0.01989 0.05746 -0.11147 0.13854 -0.09783 C 0.21962 -0.08419 0.41389 0.0407 0.48628 0.07724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624 C 0.03177 -0.00347 0.10694 -0.0673 0.19218 -0.04949 C 0.27743 -0.03169 0.44514 0.07955 0.51163 0.11355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5" name="Equation" r:id="rId3" imgW="1434960" imgH="393480" progId="Equation.3">
                  <p:embed/>
                </p:oleObj>
              </mc:Choice>
              <mc:Fallback>
                <p:oleObj name="Equation" r:id="rId3" imgW="143496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88" y="3629025"/>
                        <a:ext cx="2486025" cy="68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6" name="Equation" r:id="rId5" imgW="317160" imgH="203040" progId="Equation.3">
                  <p:embed/>
                </p:oleObj>
              </mc:Choice>
              <mc:Fallback>
                <p:oleObj name="Equation" r:id="rId5" imgW="3171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7" name="Equation" r:id="rId7" imgW="266400" imgH="203040" progId="Equation.3">
                  <p:embed/>
                </p:oleObj>
              </mc:Choice>
              <mc:Fallback>
                <p:oleObj name="Equation" r:id="rId7" imgW="26640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8" name="Equation" r:id="rId9" imgW="380880" imgH="228600" progId="Equation.3">
                  <p:embed/>
                </p:oleObj>
              </mc:Choice>
              <mc:Fallback>
                <p:oleObj name="Equation" r:id="rId9" imgW="38088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9" name="Equation" r:id="rId11" imgW="723600" imgH="228600" progId="Equation.3">
                  <p:embed/>
                </p:oleObj>
              </mc:Choice>
              <mc:Fallback>
                <p:oleObj name="Equation" r:id="rId11" imgW="723600" imgH="2286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768" y="3132591"/>
                        <a:ext cx="125730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" name="Equation" r:id="rId13" imgW="266400" imgH="203040" progId="Equation.3">
                  <p:embed/>
                </p:oleObj>
              </mc:Choice>
              <mc:Fallback>
                <p:oleObj name="Equation" r:id="rId13" imgW="266400" imgH="2030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1" name="Equation" r:id="rId14" imgW="266400" imgH="203040" progId="Equation.3">
                  <p:embed/>
                </p:oleObj>
              </mc:Choice>
              <mc:Fallback>
                <p:oleObj name="Equation" r:id="rId14" imgW="266400" imgH="20304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7570" y="5601819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2" name="Equation" r:id="rId16" imgW="380880" imgH="241200" progId="Equation.3">
                  <p:embed/>
                </p:oleObj>
              </mc:Choice>
              <mc:Fallback>
                <p:oleObj name="Equation" r:id="rId16" imgW="380880" imgH="2412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557" y="4747538"/>
                        <a:ext cx="627823" cy="397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3" name="Equation" r:id="rId18" imgW="380880" imgH="241200" progId="Equation.3">
                  <p:embed/>
                </p:oleObj>
              </mc:Choice>
              <mc:Fallback>
                <p:oleObj name="Equation" r:id="rId18" imgW="380880" imgH="2412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537" y="2743427"/>
                        <a:ext cx="6286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Equation" r:id="rId3" imgW="317160" imgH="203040" progId="Equation.3">
                  <p:embed/>
                </p:oleObj>
              </mc:Choice>
              <mc:Fallback>
                <p:oleObj name="Equation" r:id="rId3" imgW="3171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Equation" r:id="rId5" imgW="266400" imgH="203040" progId="Equation.3">
                  <p:embed/>
                </p:oleObj>
              </mc:Choice>
              <mc:Fallback>
                <p:oleObj name="Equation" r:id="rId5" imgW="26640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Equation" r:id="rId7" imgW="380880" imgH="228600" progId="Equation.3">
                  <p:embed/>
                </p:oleObj>
              </mc:Choice>
              <mc:Fallback>
                <p:oleObj name="Equation" r:id="rId7" imgW="38088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Equation" r:id="rId9" imgW="266400" imgH="203040" progId="Equation.3">
                  <p:embed/>
                </p:oleObj>
              </mc:Choice>
              <mc:Fallback>
                <p:oleObj name="Equation" r:id="rId9" imgW="266400" imgH="203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Equation" r:id="rId10" imgW="406080" imgH="457200" progId="Equation.3">
                  <p:embed/>
                </p:oleObj>
              </mc:Choice>
              <mc:Fallback>
                <p:oleObj name="Equation" r:id="rId10" imgW="406080" imgH="4572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5516563"/>
                        <a:ext cx="70643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7" name="Equation" r:id="rId12" imgW="520560" imgH="711000" progId="Equation.3">
                  <p:embed/>
                </p:oleObj>
              </mc:Choice>
              <mc:Fallback>
                <p:oleObj name="Equation" r:id="rId12" imgW="520560" imgH="7110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3949700"/>
                        <a:ext cx="9017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3204821" cy="4916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property</a:t>
            </a:r>
            <a:r>
              <a:rPr lang="de-DE" sz="2400" b="1" dirty="0" smtClean="0"/>
              <a:t>: </a:t>
            </a: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 smtClean="0"/>
              <a:t>Develop</a:t>
            </a:r>
            <a:r>
              <a:rPr lang="de-DE" sz="2400" dirty="0" smtClean="0"/>
              <a:t> a </a:t>
            </a:r>
            <a:r>
              <a:rPr lang="de-DE" sz="2400" dirty="0" err="1" smtClean="0"/>
              <a:t>unique</a:t>
            </a:r>
            <a:r>
              <a:rPr lang="de-DE" sz="2400" dirty="0" smtClean="0"/>
              <a:t> HMI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generate</a:t>
            </a:r>
            <a:r>
              <a:rPr lang="de-DE" sz="2400" dirty="0" smtClean="0"/>
              <a:t> </a:t>
            </a:r>
            <a:r>
              <a:rPr lang="de-DE" sz="2400" dirty="0" err="1" smtClean="0"/>
              <a:t>Trajectories</a:t>
            </a:r>
            <a:endParaRPr lang="de-DE" sz="2400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2386227" y="1432373"/>
            <a:ext cx="6757773" cy="5220779"/>
            <a:chOff x="-494696" y="508355"/>
            <a:chExt cx="10209040" cy="7098177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5707283" y="1813936"/>
              <a:ext cx="2732748" cy="2031444"/>
              <a:chOff x="5634712" y="2307419"/>
              <a:chExt cx="2732748" cy="203144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1"/>
              </p:cNvCxnSpPr>
              <p:nvPr/>
            </p:nvCxnSpPr>
            <p:spPr bwMode="auto">
              <a:xfrm flipV="1">
                <a:off x="5634712" y="2781667"/>
                <a:ext cx="1215600" cy="155719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6850312" y="2307419"/>
                <a:ext cx="1517148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87087" y="508355"/>
              <a:ext cx="3721188" cy="1156961"/>
              <a:chOff x="5087087" y="668009"/>
              <a:chExt cx="3721188" cy="11569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87087" y="1142257"/>
                <a:ext cx="1872860" cy="682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959946" y="668009"/>
                <a:ext cx="1848329" cy="948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Motor Platform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776686" y="2866573"/>
              <a:ext cx="3937658" cy="2726920"/>
              <a:chOff x="5704115" y="3577770"/>
              <a:chExt cx="3937658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>
                <a:off x="5704115" y="4833255"/>
                <a:ext cx="1403568" cy="10797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7107683" y="35777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  <p:grpSp>
          <p:nvGrpSpPr>
            <p:cNvPr id="20" name="Gruppieren 38"/>
            <p:cNvGrpSpPr/>
            <p:nvPr/>
          </p:nvGrpSpPr>
          <p:grpSpPr>
            <a:xfrm>
              <a:off x="-494696" y="4279607"/>
              <a:ext cx="3018973" cy="2265052"/>
              <a:chOff x="5441647" y="1006632"/>
              <a:chExt cx="3018973" cy="2265052"/>
            </a:xfrm>
            <a:solidFill>
              <a:schemeClr val="bg1"/>
            </a:solidFill>
          </p:grpSpPr>
          <p:sp>
            <p:nvSpPr>
              <p:cNvPr id="21" name="Textfeld 20"/>
              <p:cNvSpPr txBox="1"/>
              <p:nvPr/>
            </p:nvSpPr>
            <p:spPr>
              <a:xfrm>
                <a:off x="5441647" y="2218577"/>
                <a:ext cx="2868417" cy="105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Spherical Hull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Filled with Helium</a:t>
                </a:r>
                <a:endParaRPr lang="en-US" i="1" dirty="0">
                  <a:latin typeface="ETH Light" pitchFamily="2" charset="0"/>
                </a:endParaRPr>
              </a:p>
            </p:txBody>
          </p:sp>
          <p:cxnSp>
            <p:nvCxnSpPr>
              <p:cNvPr id="22" name="Gerade Verbindung 21"/>
              <p:cNvCxnSpPr>
                <a:endCxn id="21" idx="0"/>
              </p:cNvCxnSpPr>
              <p:nvPr/>
            </p:nvCxnSpPr>
            <p:spPr bwMode="auto">
              <a:xfrm flipH="1">
                <a:off x="6875854" y="1006632"/>
                <a:ext cx="1584766" cy="12119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0" name="Pfeil nach unten 39"/>
          <p:cNvSpPr/>
          <p:nvPr/>
        </p:nvSpPr>
        <p:spPr bwMode="auto">
          <a:xfrm>
            <a:off x="1103309" y="3065816"/>
            <a:ext cx="872385" cy="949248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22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3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Bachelor’s Thesis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87350" y="4029364"/>
            <a:ext cx="8401648" cy="218855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HMI</a:t>
            </a:r>
          </a:p>
          <a:p>
            <a:pPr lvl="1"/>
            <a:r>
              <a:rPr lang="en-US" dirty="0" smtClean="0"/>
              <a:t>Trajectories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93569" y="1745673"/>
            <a:ext cx="8401648" cy="2188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ETH Light" pitchFamily="2" charset="0"/>
                <a:ea typeface="+mn-ea"/>
                <a:cs typeface="+mn-cs"/>
              </a:defRPr>
            </a:lvl1pPr>
            <a:lvl2pPr marL="623888" indent="-238125" algn="l" rt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Symbol" pitchFamily="18" charset="2"/>
              <a:buChar char="-"/>
              <a:defRPr sz="2800">
                <a:solidFill>
                  <a:schemeClr val="tx1"/>
                </a:solidFill>
                <a:latin typeface="ETH Light" pitchFamily="2" charset="0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ETH Light" pitchFamily="2" charset="0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ETH Light" pitchFamily="2" charset="0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ETH Light" pitchFamily="2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Main tasks</a:t>
            </a:r>
          </a:p>
          <a:p>
            <a:pPr lvl="1"/>
            <a:r>
              <a:rPr lang="en-US" dirty="0" smtClean="0"/>
              <a:t>Develop Control Modes for  6DoF Motion</a:t>
            </a:r>
          </a:p>
          <a:p>
            <a:pPr lvl="1"/>
            <a:r>
              <a:rPr lang="en-US" dirty="0" smtClean="0"/>
              <a:t>Realize HMI</a:t>
            </a:r>
          </a:p>
          <a:p>
            <a:pPr lvl="1"/>
            <a:r>
              <a:rPr lang="en-US" dirty="0" smtClean="0"/>
              <a:t>Generate 3D Trajectories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2099762" y="1318174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541549" y="1318745"/>
            <a:ext cx="1279592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Assisted</a:t>
            </a:r>
            <a:endParaRPr lang="de-DE" dirty="0" smtClean="0"/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4992466" y="1365778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782301" y="1317717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Testphase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6" name="Bild 75" descr="T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8" y="2771125"/>
            <a:ext cx="938383" cy="844545"/>
          </a:xfrm>
          <a:prstGeom prst="rect">
            <a:avLst/>
          </a:prstGeom>
        </p:spPr>
      </p:pic>
      <p:sp>
        <p:nvSpPr>
          <p:cNvPr id="172" name="Textfeld 171"/>
          <p:cNvSpPr txBox="1"/>
          <p:nvPr/>
        </p:nvSpPr>
        <p:spPr>
          <a:xfrm>
            <a:off x="6767592" y="1365320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8" name="Bild 77" descr="D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28" y="2566715"/>
            <a:ext cx="1271407" cy="1464261"/>
          </a:xfrm>
          <a:prstGeom prst="rect">
            <a:avLst/>
          </a:prstGeom>
        </p:spPr>
      </p:pic>
      <p:pic>
        <p:nvPicPr>
          <p:cNvPr id="80" name="Bild 79" descr="A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23" y="2560939"/>
            <a:ext cx="1058330" cy="1199441"/>
          </a:xfrm>
          <a:prstGeom prst="rect">
            <a:avLst/>
          </a:prstGeom>
        </p:spPr>
      </p:pic>
      <p:pic>
        <p:nvPicPr>
          <p:cNvPr id="81" name="Bild 80" descr="HA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39" y="2120392"/>
            <a:ext cx="1380999" cy="1841332"/>
          </a:xfrm>
          <a:prstGeom prst="rect">
            <a:avLst/>
          </a:prstGeom>
        </p:spPr>
      </p:pic>
      <p:pic>
        <p:nvPicPr>
          <p:cNvPr id="82" name="Bild 81" descr="FAC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20" y="2128243"/>
            <a:ext cx="1620091" cy="1868756"/>
          </a:xfrm>
          <a:prstGeom prst="rect">
            <a:avLst/>
          </a:prstGeom>
        </p:spPr>
      </p:pic>
      <p:sp>
        <p:nvSpPr>
          <p:cNvPr id="83" name="Gestreifter Pfeil nach rechts 82"/>
          <p:cNvSpPr/>
          <p:nvPr/>
        </p:nvSpPr>
        <p:spPr bwMode="auto">
          <a:xfrm>
            <a:off x="870158" y="4009563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434087" y="4268246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9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T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6" y="1313103"/>
            <a:ext cx="2238313" cy="20144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4881" y="3739124"/>
            <a:ext cx="2551677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8Dof (</a:t>
            </a:r>
            <a:r>
              <a:rPr lang="de-DE" dirty="0" err="1" smtClean="0"/>
              <a:t>Angles</a:t>
            </a:r>
            <a:r>
              <a:rPr lang="de-DE" dirty="0" smtClean="0"/>
              <a:t>, </a:t>
            </a:r>
            <a:r>
              <a:rPr lang="de-DE" dirty="0" err="1" smtClean="0"/>
              <a:t>Thrust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Tested</a:t>
            </a:r>
            <a:r>
              <a:rPr lang="de-DE" dirty="0" smtClean="0"/>
              <a:t> on real System</a:t>
            </a:r>
            <a:endParaRPr lang="de-DE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029915" y="2402225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97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06" y="1524372"/>
            <a:ext cx="5150654" cy="3565838"/>
          </a:xfrm>
          <a:prstGeom prst="rect">
            <a:avLst/>
          </a:prstGeom>
        </p:spPr>
      </p:pic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6" y="4705136"/>
            <a:ext cx="2763229" cy="1840543"/>
          </a:xfrm>
          <a:prstGeom prst="rect">
            <a:avLst/>
          </a:prstGeom>
        </p:spPr>
      </p:pic>
      <p:pic>
        <p:nvPicPr>
          <p:cNvPr id="8" name="Bild 7" descr="D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0" y="1204654"/>
            <a:ext cx="2800062" cy="32247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(Forces, Moments)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3133824" y="2182861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4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3395" y="2232936"/>
            <a:ext cx="4872690" cy="2801889"/>
          </a:xfr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0" y="1072260"/>
            <a:ext cx="2259741" cy="25610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133824" y="1455498"/>
            <a:ext cx="4070540" cy="4503797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(in Body </a:t>
            </a:r>
          </a:p>
          <a:p>
            <a:endParaRPr lang="de-DE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Frame)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9" name="Inhaltsplatzhalter 8" descr="HAC.pdf"/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5" b="4952"/>
          <a:stretch/>
        </p:blipFill>
        <p:spPr>
          <a:xfrm>
            <a:off x="810670" y="1052500"/>
            <a:ext cx="3048531" cy="3932998"/>
          </a:xfrm>
        </p:spPr>
      </p:pic>
      <p:sp>
        <p:nvSpPr>
          <p:cNvPr id="10" name="Textfeld 9"/>
          <p:cNvSpPr txBox="1"/>
          <p:nvPr/>
        </p:nvSpPr>
        <p:spPr>
          <a:xfrm>
            <a:off x="658497" y="5091323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3Dof (</a:t>
            </a:r>
            <a:r>
              <a:rPr lang="de-DE" dirty="0" err="1" smtClean="0"/>
              <a:t>Rotational</a:t>
            </a:r>
            <a:r>
              <a:rPr lang="de-DE" dirty="0" smtClean="0"/>
              <a:t> 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pic>
        <p:nvPicPr>
          <p:cNvPr id="11" name="planing_trajector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3496" y="2112495"/>
            <a:ext cx="4910388" cy="282347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33824" y="2182861"/>
            <a:ext cx="3920448" cy="3349635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QGC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59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FA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3" y="1400038"/>
            <a:ext cx="2730500" cy="31496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70454" y="4526927"/>
            <a:ext cx="2951479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594763" y="2950896"/>
            <a:ext cx="199901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Video </a:t>
            </a:r>
            <a:r>
              <a:rPr lang="de-DE" dirty="0" err="1" smtClean="0"/>
              <a:t>of</a:t>
            </a:r>
            <a:r>
              <a:rPr lang="de-DE" dirty="0" smtClean="0"/>
              <a:t> Simulation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600097" y="1801860"/>
            <a:ext cx="3747267" cy="4119076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Matlab</a:t>
            </a:r>
            <a:endParaRPr lang="de-DE" sz="4000" b="1" dirty="0" smtClean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7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370</Words>
  <Application>Microsoft Macintosh PowerPoint</Application>
  <PresentationFormat>Bildschirmpräsentation (4:3)</PresentationFormat>
  <Paragraphs>182</Paragraphs>
  <Slides>22</Slides>
  <Notes>0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Master Skye</vt:lpstr>
      <vt:lpstr>Formel</vt:lpstr>
      <vt:lpstr>Equation</vt:lpstr>
      <vt:lpstr>Microsoft Formel-Editor</vt:lpstr>
      <vt:lpstr>Human-Machine Interfaces for Operating a Blimp</vt:lpstr>
      <vt:lpstr>Motivation</vt:lpstr>
      <vt:lpstr>Bachelor’s Thesis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Approximation/Interpolation</vt:lpstr>
      <vt:lpstr>Spline Degree</vt:lpstr>
      <vt:lpstr>Spline Degree, Mot_Alloc</vt:lpstr>
      <vt:lpstr>Parameterization</vt:lpstr>
      <vt:lpstr>Parameterization</vt:lpstr>
      <vt:lpstr>Trajectory-Controllers</vt:lpstr>
      <vt:lpstr>Trajectory-Controllers</vt:lpstr>
      <vt:lpstr>Trajectory-Controllers</vt:lpstr>
      <vt:lpstr>Trajectory-Controllers</vt:lpstr>
      <vt:lpstr>Evaluation</vt:lpstr>
      <vt:lpstr>&gt;&gt; Backup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Anton Josef Ledergerber</cp:lastModifiedBy>
  <cp:revision>356</cp:revision>
  <cp:lastPrinted>2008-03-19T15:04:09Z</cp:lastPrinted>
  <dcterms:modified xsi:type="dcterms:W3CDTF">2012-06-09T16:23:24Z</dcterms:modified>
</cp:coreProperties>
</file>